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0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6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16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9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1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9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2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4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5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3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8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ACE65E-985B-4E3B-AF45-69B1F048D657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27D849-419E-4836-BF96-71FC4B321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idp@moh.gov.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a-GE" sz="2700" dirty="0" smtClean="0"/>
              <a:t>დევნილთა და ეკომიგრანტთა მომსახურება </a:t>
            </a:r>
            <a:r>
              <a:rPr lang="ka-GE" sz="2700" dirty="0"/>
              <a:t>ახალი </a:t>
            </a:r>
            <a:r>
              <a:rPr lang="ka-GE" sz="2700" dirty="0" smtClean="0"/>
              <a:t>კორონავირუსის (</a:t>
            </a:r>
            <a:r>
              <a:rPr lang="en-US" sz="2700" dirty="0"/>
              <a:t>COVID-19) </a:t>
            </a:r>
            <a:r>
              <a:rPr lang="ka-GE" sz="2700" dirty="0" smtClean="0"/>
              <a:t>პანდემიის პირობებში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სსიპ</a:t>
            </a:r>
            <a:r>
              <a:rPr lang="en-US" dirty="0" smtClean="0"/>
              <a:t> - </a:t>
            </a:r>
            <a:r>
              <a:rPr lang="en-US" dirty="0" err="1" smtClean="0"/>
              <a:t>დევნილთა</a:t>
            </a:r>
            <a:r>
              <a:rPr lang="en-US" dirty="0" smtClean="0"/>
              <a:t>, </a:t>
            </a:r>
            <a:r>
              <a:rPr lang="en-US" dirty="0" err="1" smtClean="0"/>
              <a:t>ეკომიგრანტთა</a:t>
            </a:r>
            <a:r>
              <a:rPr lang="en-US" dirty="0" smtClean="0"/>
              <a:t> </a:t>
            </a:r>
            <a:r>
              <a:rPr lang="en-US" dirty="0" err="1" smtClean="0"/>
              <a:t>და</a:t>
            </a:r>
            <a:r>
              <a:rPr lang="en-US" dirty="0" smtClean="0"/>
              <a:t> </a:t>
            </a:r>
            <a:r>
              <a:rPr lang="en-US" dirty="0" err="1" smtClean="0"/>
              <a:t>საარსებო</a:t>
            </a:r>
            <a:r>
              <a:rPr lang="en-US" dirty="0" smtClean="0"/>
              <a:t> </a:t>
            </a:r>
            <a:r>
              <a:rPr lang="en-US" dirty="0" err="1" smtClean="0"/>
              <a:t>წყაროებით</a:t>
            </a:r>
            <a:r>
              <a:rPr lang="en-US" dirty="0" smtClean="0"/>
              <a:t> </a:t>
            </a:r>
            <a:r>
              <a:rPr lang="en-US" dirty="0" err="1" smtClean="0"/>
              <a:t>უზრუნველყოფის</a:t>
            </a:r>
            <a:r>
              <a:rPr lang="en-US" dirty="0" smtClean="0"/>
              <a:t> </a:t>
            </a:r>
            <a:r>
              <a:rPr lang="en-US" dirty="0" err="1" smtClean="0"/>
              <a:t>სააგენტო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1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მიმდინარე სერვისები: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 smtClean="0"/>
              <a:t>21.03-ში </a:t>
            </a:r>
            <a:r>
              <a:rPr lang="en-US" dirty="0" err="1" smtClean="0"/>
              <a:t>დროებით</a:t>
            </a:r>
            <a:r>
              <a:rPr lang="en-US" dirty="0" smtClean="0"/>
              <a:t> </a:t>
            </a:r>
            <a:r>
              <a:rPr lang="en-US" dirty="0" err="1"/>
              <a:t>დაიხურა</a:t>
            </a:r>
            <a:r>
              <a:rPr lang="en-US" dirty="0"/>
              <a:t> </a:t>
            </a:r>
            <a:r>
              <a:rPr lang="en-US" dirty="0" err="1"/>
              <a:t>სააგენტოს</a:t>
            </a:r>
            <a:r>
              <a:rPr lang="en-US" dirty="0"/>
              <a:t> </a:t>
            </a:r>
            <a:r>
              <a:rPr lang="en-US" dirty="0" err="1"/>
              <a:t>მოქალაქეთა</a:t>
            </a:r>
            <a:r>
              <a:rPr lang="en-US" dirty="0"/>
              <a:t> </a:t>
            </a:r>
            <a:r>
              <a:rPr lang="en-US" dirty="0" err="1"/>
              <a:t>მისაღები</a:t>
            </a:r>
            <a:r>
              <a:rPr lang="en-US" dirty="0"/>
              <a:t> </a:t>
            </a:r>
            <a:r>
              <a:rPr lang="en-US" dirty="0" err="1" smtClean="0"/>
              <a:t>ცენტრი</a:t>
            </a:r>
            <a:r>
              <a:rPr lang="ka-GE" dirty="0" smtClean="0"/>
              <a:t> და მომსახურების გაწევა ხდება დისტანციურად, სპეციალური პროგრამის მეშვეობით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მოქალაქეებს</a:t>
            </a:r>
            <a:r>
              <a:rPr lang="en-US" dirty="0" smtClean="0"/>
              <a:t> </a:t>
            </a:r>
            <a:r>
              <a:rPr lang="en-US" dirty="0" err="1"/>
              <a:t>შესაძლებლობა</a:t>
            </a:r>
            <a:r>
              <a:rPr lang="en-US" dirty="0"/>
              <a:t> </a:t>
            </a:r>
            <a:r>
              <a:rPr lang="ka-GE" dirty="0"/>
              <a:t>აქვთ</a:t>
            </a:r>
            <a:r>
              <a:rPr lang="en-US" dirty="0"/>
              <a:t>, </a:t>
            </a:r>
            <a:r>
              <a:rPr lang="en-US" dirty="0" err="1"/>
              <a:t>განცხადებები</a:t>
            </a:r>
            <a:r>
              <a:rPr lang="en-US" dirty="0"/>
              <a:t> </a:t>
            </a:r>
            <a:r>
              <a:rPr lang="en-US" dirty="0" err="1"/>
              <a:t>გადმოაგზავნონ</a:t>
            </a:r>
            <a:r>
              <a:rPr lang="en-US" dirty="0"/>
              <a:t> </a:t>
            </a:r>
            <a:r>
              <a:rPr lang="en-US" dirty="0" err="1" smtClean="0"/>
              <a:t>სააგენტოს</a:t>
            </a:r>
            <a:r>
              <a:rPr lang="en-US" dirty="0" smtClean="0"/>
              <a:t> </a:t>
            </a:r>
            <a:r>
              <a:rPr lang="en-US" dirty="0" err="1"/>
              <a:t>ოფიციალურ</a:t>
            </a:r>
            <a:r>
              <a:rPr lang="en-US" dirty="0"/>
              <a:t> </a:t>
            </a:r>
            <a:r>
              <a:rPr lang="en-US" dirty="0" err="1"/>
              <a:t>ელექტრონულ</a:t>
            </a:r>
            <a:r>
              <a:rPr lang="en-US" dirty="0"/>
              <a:t> </a:t>
            </a:r>
            <a:r>
              <a:rPr lang="en-US" dirty="0" err="1"/>
              <a:t>ფოსტაზე</a:t>
            </a:r>
            <a:r>
              <a:rPr lang="ka-GE" dirty="0"/>
              <a:t>: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Infoidp@moh.gov.ge</a:t>
            </a:r>
            <a:endParaRPr lang="en-US" dirty="0" smtClean="0"/>
          </a:p>
          <a:p>
            <a:r>
              <a:rPr lang="ka-GE" dirty="0" smtClean="0"/>
              <a:t>ასევე განცხადებების მიღება ხდება სააგენტოს შესასვლელში </a:t>
            </a:r>
            <a:r>
              <a:rPr lang="en-US" dirty="0" err="1" smtClean="0"/>
              <a:t>სპეციალურად</a:t>
            </a:r>
            <a:r>
              <a:rPr lang="en-US" dirty="0" smtClean="0"/>
              <a:t> </a:t>
            </a:r>
            <a:r>
              <a:rPr lang="en-US" dirty="0" err="1" smtClean="0"/>
              <a:t>დამონტაჟებულ</a:t>
            </a:r>
            <a:r>
              <a:rPr lang="ka-GE" dirty="0" smtClean="0"/>
              <a:t>ი</a:t>
            </a:r>
            <a:r>
              <a:rPr lang="en-US" dirty="0" smtClean="0"/>
              <a:t> </a:t>
            </a:r>
            <a:r>
              <a:rPr lang="en-US" dirty="0" err="1" smtClean="0"/>
              <a:t>ყუთი</a:t>
            </a:r>
            <a:r>
              <a:rPr lang="ka-GE" dirty="0" smtClean="0"/>
              <a:t>ს მეშვეობით</a:t>
            </a:r>
            <a:r>
              <a:rPr lang="en-US" dirty="0" smtClean="0"/>
              <a:t>, </a:t>
            </a:r>
            <a:r>
              <a:rPr lang="en-US" dirty="0" err="1"/>
              <a:t>რომელიც</a:t>
            </a:r>
            <a:r>
              <a:rPr lang="en-US" dirty="0"/>
              <a:t> </a:t>
            </a:r>
            <a:r>
              <a:rPr lang="en-US" dirty="0" err="1"/>
              <a:t>ყოველი</a:t>
            </a:r>
            <a:r>
              <a:rPr lang="en-US" dirty="0"/>
              <a:t> </a:t>
            </a:r>
            <a:r>
              <a:rPr lang="en-US" dirty="0" err="1"/>
              <a:t>სამუშაო</a:t>
            </a:r>
            <a:r>
              <a:rPr lang="en-US" dirty="0"/>
              <a:t> </a:t>
            </a:r>
            <a:r>
              <a:rPr lang="en-US" dirty="0" err="1"/>
              <a:t>დღის</a:t>
            </a:r>
            <a:r>
              <a:rPr lang="en-US" dirty="0"/>
              <a:t> </a:t>
            </a:r>
            <a:r>
              <a:rPr lang="en-US" dirty="0" err="1"/>
              <a:t>ბოლოს</a:t>
            </a:r>
            <a:r>
              <a:rPr lang="ka-GE" dirty="0"/>
              <a:t>, </a:t>
            </a:r>
            <a:r>
              <a:rPr lang="en-US" dirty="0" err="1"/>
              <a:t>უსაფრთხოების</a:t>
            </a:r>
            <a:r>
              <a:rPr lang="en-US" dirty="0"/>
              <a:t> </a:t>
            </a:r>
            <a:r>
              <a:rPr lang="en-US" dirty="0" err="1"/>
              <a:t>წესების</a:t>
            </a:r>
            <a:r>
              <a:rPr lang="en-US" dirty="0"/>
              <a:t> </a:t>
            </a:r>
            <a:r>
              <a:rPr lang="ka-GE" dirty="0"/>
              <a:t>სრული </a:t>
            </a:r>
            <a:r>
              <a:rPr lang="en-US" dirty="0" err="1"/>
              <a:t>დაცვით</a:t>
            </a:r>
            <a:r>
              <a:rPr lang="en-US" dirty="0"/>
              <a:t> </a:t>
            </a:r>
            <a:r>
              <a:rPr lang="en-US" dirty="0" err="1" smtClean="0"/>
              <a:t>იხსნება</a:t>
            </a:r>
            <a:r>
              <a:rPr lang="ka-G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4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74577"/>
            <a:ext cx="10515600" cy="1189355"/>
          </a:xfrm>
        </p:spPr>
        <p:txBody>
          <a:bodyPr>
            <a:noAutofit/>
          </a:bodyPr>
          <a:lstStyle/>
          <a:p>
            <a:r>
              <a:rPr lang="en-US" sz="3200" dirty="0" smtClean="0"/>
              <a:t>2020 </a:t>
            </a:r>
            <a:r>
              <a:rPr lang="ka-GE" sz="3200" dirty="0" smtClean="0"/>
              <a:t>წელს დევნილთა გრძელვადიანი საცხოვრებლით უზრუნველყოფის ღონისძიებების ფარგლებში, დაგეგმილია: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>
              <a:buFont typeface="Wingdings" panose="05000000000000000000" pitchFamily="2" charset="2"/>
              <a:buChar char="Ø"/>
            </a:pPr>
            <a:r>
              <a:rPr lang="ka-GE" dirty="0" smtClean="0"/>
              <a:t>1000 </a:t>
            </a:r>
            <a:r>
              <a:rPr lang="ka-GE" dirty="0"/>
              <a:t>დევნილი ოჯახისათვის კერძო საკუთრებაში არსებული საცხოვრებელი ფართის (სახლი/ბინა) </a:t>
            </a:r>
            <a:r>
              <a:rPr lang="ka-GE" dirty="0" smtClean="0"/>
              <a:t>შესყიდვა; 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dirty="0" smtClean="0"/>
              <a:t>1</a:t>
            </a:r>
            <a:r>
              <a:rPr lang="ka-GE" dirty="0"/>
              <a:t>500 დევნილი ოჯახისათვის, სხვადასხვა ქალაქებში მდებარე ახალაშენებულ საცხოვრებელ კორპუსებში არსებული ფართების განაწილება და კერძო საკუთრებაში </a:t>
            </a:r>
            <a:r>
              <a:rPr lang="ka-GE" dirty="0" smtClean="0"/>
              <a:t>გადაცემა;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ka-GE" dirty="0" smtClean="0"/>
              <a:t>200 ეკომიგრანტი ოჯახისთვის საცხოვრებელი </a:t>
            </a:r>
            <a:r>
              <a:rPr lang="ka-GE" dirty="0"/>
              <a:t>ფართის </a:t>
            </a:r>
            <a:r>
              <a:rPr lang="ka-GE" dirty="0" smtClean="0"/>
              <a:t>შესყიდვა.</a:t>
            </a:r>
          </a:p>
          <a:p>
            <a:pPr indent="0">
              <a:buNone/>
            </a:pPr>
            <a:endParaRPr lang="ka-GE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საგანგებო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მდგომარეობის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ვადებში</a:t>
            </a:r>
            <a:r>
              <a:rPr lang="ka-GE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შეჩერდა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მონიტორინგის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სამსახურის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წარმომადგენლების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ვიზიტები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დევნილ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ოჯახებთან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მათ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მიერ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დროებითი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ან</a:t>
            </a:r>
            <a:r>
              <a:rPr lang="ka-GE" dirty="0">
                <a:solidFill>
                  <a:srgbClr val="FF0000"/>
                </a:solidFill>
              </a:rPr>
              <a:t>/და </a:t>
            </a:r>
            <a:r>
              <a:rPr lang="en-US" dirty="0" err="1">
                <a:solidFill>
                  <a:srgbClr val="FF0000"/>
                </a:solidFill>
              </a:rPr>
              <a:t>გრძელვადიანი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განსახლებისათვის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შევსებული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განაცხადების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გადამოწმების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მიზნით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ka-GE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ka-GE" dirty="0" smtClean="0">
                <a:solidFill>
                  <a:srgbClr val="FF0000"/>
                </a:solidFill>
              </a:rPr>
              <a:t>შესაბამისად, დაგეგმილი </a:t>
            </a:r>
            <a:r>
              <a:rPr lang="ka-GE" dirty="0">
                <a:solidFill>
                  <a:srgbClr val="FF0000"/>
                </a:solidFill>
              </a:rPr>
              <a:t>რაოდენობის ბენეფიციარებს სააგენტო სავარაუდოდ ვეღარ დააკმაყოფილებს გრძელვადიანი საცხოვრებელი ფართებით.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51" y="1190488"/>
            <a:ext cx="10515600" cy="5667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დევნილთა</a:t>
            </a:r>
            <a:r>
              <a:rPr lang="en-US" dirty="0" smtClean="0"/>
              <a:t> </a:t>
            </a:r>
            <a:r>
              <a:rPr lang="en-US" dirty="0" err="1" smtClean="0"/>
              <a:t>შემწეობის</a:t>
            </a:r>
            <a:r>
              <a:rPr lang="en-US" dirty="0" smtClean="0"/>
              <a:t> </a:t>
            </a:r>
            <a:r>
              <a:rPr lang="en-US" dirty="0" err="1" smtClean="0"/>
              <a:t>თანხ</a:t>
            </a:r>
            <a:r>
              <a:rPr lang="ka-GE" dirty="0" smtClean="0"/>
              <a:t>ების გადარიცხვა </a:t>
            </a:r>
            <a:r>
              <a:rPr lang="en-US" dirty="0" err="1" smtClean="0"/>
              <a:t>ხორციელდება</a:t>
            </a:r>
            <a:r>
              <a:rPr lang="en-US" dirty="0" smtClean="0"/>
              <a:t> </a:t>
            </a:r>
            <a:r>
              <a:rPr lang="ka-GE" dirty="0" smtClean="0"/>
              <a:t>ყოველგვარი </a:t>
            </a:r>
            <a:r>
              <a:rPr lang="en-US" dirty="0" err="1" smtClean="0"/>
              <a:t>შეფერხების</a:t>
            </a:r>
            <a:r>
              <a:rPr lang="en-US" dirty="0" smtClean="0"/>
              <a:t> </a:t>
            </a:r>
            <a:r>
              <a:rPr lang="en-US" dirty="0" err="1" smtClean="0"/>
              <a:t>გარეშე</a:t>
            </a:r>
            <a:r>
              <a:rPr lang="en-US" dirty="0" smtClean="0"/>
              <a:t>.</a:t>
            </a:r>
            <a:endParaRPr lang="ka-GE" dirty="0" smtClean="0"/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en-US" dirty="0" smtClean="0"/>
              <a:t>2020 </a:t>
            </a:r>
            <a:r>
              <a:rPr lang="en-US" dirty="0" err="1"/>
              <a:t>წლის</a:t>
            </a:r>
            <a:r>
              <a:rPr lang="en-US" dirty="0"/>
              <a:t> </a:t>
            </a:r>
            <a:r>
              <a:rPr lang="en-US" dirty="0" err="1"/>
              <a:t>მარტსა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აპრილში</a:t>
            </a:r>
            <a:r>
              <a:rPr lang="ka-GE" dirty="0"/>
              <a:t>, დევნილთა საკითხების შემსწავლელი </a:t>
            </a:r>
            <a:r>
              <a:rPr lang="en-US" dirty="0" err="1"/>
              <a:t>კომისიის</a:t>
            </a:r>
            <a:r>
              <a:rPr lang="en-US" dirty="0"/>
              <a:t> </a:t>
            </a:r>
            <a:r>
              <a:rPr lang="ka-GE" dirty="0"/>
              <a:t>გადაწყვეტილებების </a:t>
            </a:r>
            <a:r>
              <a:rPr lang="ka-GE" dirty="0" smtClean="0"/>
              <a:t>საფუძველზე: 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ka-GE" dirty="0" smtClean="0"/>
              <a:t> </a:t>
            </a:r>
            <a:r>
              <a:rPr lang="en-US" dirty="0" err="1"/>
              <a:t>ერთჯერადი</a:t>
            </a:r>
            <a:r>
              <a:rPr lang="en-US" dirty="0"/>
              <a:t> </a:t>
            </a:r>
            <a:r>
              <a:rPr lang="en-US" dirty="0" err="1"/>
              <a:t>ფინანსური</a:t>
            </a:r>
            <a:r>
              <a:rPr lang="en-US" dirty="0"/>
              <a:t> </a:t>
            </a:r>
            <a:r>
              <a:rPr lang="en-US" dirty="0" err="1"/>
              <a:t>დახმარებით</a:t>
            </a:r>
            <a:r>
              <a:rPr lang="ka-GE" dirty="0"/>
              <a:t> დაკმაყოფილდა 1689 დევნილი პირი</a:t>
            </a:r>
            <a:r>
              <a:rPr lang="ka-GE" dirty="0" smtClean="0"/>
              <a:t>.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en-US" dirty="0" err="1" smtClean="0"/>
              <a:t>ქირის</a:t>
            </a:r>
            <a:r>
              <a:rPr lang="en-US" dirty="0" smtClean="0"/>
              <a:t> </a:t>
            </a:r>
            <a:r>
              <a:rPr lang="en-US" dirty="0" err="1"/>
              <a:t>თანხით</a:t>
            </a:r>
            <a:r>
              <a:rPr lang="en-US" dirty="0"/>
              <a:t> </a:t>
            </a:r>
            <a:r>
              <a:rPr lang="en-US" dirty="0" err="1"/>
              <a:t>დახმარებაზე</a:t>
            </a:r>
            <a:r>
              <a:rPr lang="en-US" dirty="0"/>
              <a:t> </a:t>
            </a:r>
            <a:r>
              <a:rPr lang="en-US" dirty="0" err="1"/>
              <a:t>თანხმობა</a:t>
            </a:r>
            <a:r>
              <a:rPr lang="en-US" dirty="0"/>
              <a:t> </a:t>
            </a:r>
            <a:r>
              <a:rPr lang="en-US" dirty="0" err="1"/>
              <a:t>ეთქვა</a:t>
            </a:r>
            <a:r>
              <a:rPr lang="en-US" dirty="0"/>
              <a:t> 208 </a:t>
            </a:r>
            <a:r>
              <a:rPr lang="en-US" dirty="0" err="1"/>
              <a:t>დევნილ</a:t>
            </a:r>
            <a:r>
              <a:rPr lang="en-US" dirty="0"/>
              <a:t> </a:t>
            </a:r>
            <a:r>
              <a:rPr lang="en-US" dirty="0" err="1"/>
              <a:t>ოჯახს</a:t>
            </a:r>
            <a:r>
              <a:rPr lang="en-US" dirty="0" smtClean="0"/>
              <a:t>.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37984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300" dirty="0" smtClean="0">
                <a:solidFill>
                  <a:srgbClr val="FF0000"/>
                </a:solidFill>
              </a:rPr>
              <a:t>მიმდინარეობს ყველაზე </a:t>
            </a:r>
            <a:r>
              <a:rPr lang="en-US" sz="2300" dirty="0" err="1" smtClean="0">
                <a:solidFill>
                  <a:srgbClr val="FF0000"/>
                </a:solidFill>
              </a:rPr>
              <a:t>მოწყვლად</a:t>
            </a:r>
            <a:r>
              <a:rPr lang="ka-GE" sz="2300" dirty="0" smtClean="0">
                <a:solidFill>
                  <a:srgbClr val="FF0000"/>
                </a:solidFill>
              </a:rPr>
              <a:t>ი 2050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დევნილ</a:t>
            </a:r>
            <a:r>
              <a:rPr lang="ka-GE" sz="2300" dirty="0" smtClean="0">
                <a:solidFill>
                  <a:srgbClr val="FF0000"/>
                </a:solidFill>
              </a:rPr>
              <a:t>ი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</a:rPr>
              <a:t>ოჯახ</a:t>
            </a:r>
            <a:r>
              <a:rPr lang="ka-GE" sz="2300" dirty="0" smtClean="0">
                <a:solidFill>
                  <a:srgbClr val="FF0000"/>
                </a:solidFill>
              </a:rPr>
              <a:t>ის </a:t>
            </a:r>
            <a:r>
              <a:rPr lang="ka-GE" sz="2300" dirty="0" smtClean="0"/>
              <a:t>საკვები პროდუქებით და </a:t>
            </a:r>
            <a:r>
              <a:rPr lang="en-US" sz="2300" dirty="0" err="1" smtClean="0"/>
              <a:t>პირველადი</a:t>
            </a:r>
            <a:r>
              <a:rPr lang="en-US" sz="2300" dirty="0" smtClean="0"/>
              <a:t> </a:t>
            </a:r>
            <a:r>
              <a:rPr lang="en-US" sz="2300" dirty="0" err="1" smtClean="0"/>
              <a:t>მოხმარების</a:t>
            </a:r>
            <a:r>
              <a:rPr lang="en-US" sz="2300" dirty="0" smtClean="0"/>
              <a:t> </a:t>
            </a:r>
            <a:r>
              <a:rPr lang="en-US" sz="2300" dirty="0" err="1" smtClean="0"/>
              <a:t>ნივთ</a:t>
            </a:r>
            <a:r>
              <a:rPr lang="ka-GE" sz="2300" dirty="0" smtClean="0"/>
              <a:t>ებით უზრუნველყოფა (სააგენტოს და </a:t>
            </a:r>
            <a:r>
              <a:rPr lang="en-US" sz="2300" dirty="0" smtClean="0"/>
              <a:t>UNHCR</a:t>
            </a:r>
            <a:r>
              <a:rPr lang="ka-GE" sz="2300" dirty="0" smtClean="0"/>
              <a:t>-ის</a:t>
            </a:r>
            <a:r>
              <a:rPr lang="en-US" sz="2300" dirty="0" smtClean="0"/>
              <a:t> </a:t>
            </a:r>
            <a:r>
              <a:rPr lang="ka-GE" sz="2300" dirty="0" smtClean="0"/>
              <a:t>ერთობლივი დაფინანსებით)  </a:t>
            </a:r>
            <a:br>
              <a:rPr lang="ka-GE" sz="2300" dirty="0" smtClean="0"/>
            </a:br>
            <a:r>
              <a:rPr lang="ka-GE" sz="2300" dirty="0" smtClean="0"/>
              <a:t>ოჯახების შერჩევა მოხდა შემდეგი კრიტერიუმებით: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/>
              <a:t>მარტოხელა</a:t>
            </a:r>
            <a:r>
              <a:rPr lang="en-US" dirty="0"/>
              <a:t> </a:t>
            </a:r>
            <a:r>
              <a:rPr lang="en-US" dirty="0" err="1"/>
              <a:t>მშობელის</a:t>
            </a:r>
            <a:r>
              <a:rPr lang="en-US" dirty="0"/>
              <a:t>/</a:t>
            </a:r>
            <a:r>
              <a:rPr lang="en-US" dirty="0" err="1"/>
              <a:t>ქვრივის</a:t>
            </a:r>
            <a:r>
              <a:rPr lang="en-US" dirty="0"/>
              <a:t> </a:t>
            </a:r>
            <a:r>
              <a:rPr lang="en-US" dirty="0" err="1"/>
              <a:t>სტატუსის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პირ</a:t>
            </a:r>
            <a:r>
              <a:rPr lang="ka-GE" dirty="0"/>
              <a:t>ები (1000-დან 30001-მდე სოციალური ქულით);</a:t>
            </a:r>
            <a:endParaRPr lang="en-US" dirty="0"/>
          </a:p>
          <a:p>
            <a:pPr lvl="0"/>
            <a:r>
              <a:rPr lang="en-US" dirty="0"/>
              <a:t>I</a:t>
            </a:r>
            <a:r>
              <a:rPr lang="ka-GE" dirty="0"/>
              <a:t> ჯგუფის (მკვეთრად გამოხატული) </a:t>
            </a:r>
            <a:r>
              <a:rPr lang="en-US" dirty="0" err="1"/>
              <a:t>შეზღუდული</a:t>
            </a:r>
            <a:r>
              <a:rPr lang="en-US" dirty="0"/>
              <a:t> </a:t>
            </a:r>
            <a:r>
              <a:rPr lang="en-US" dirty="0" err="1"/>
              <a:t>შესაძლებლობ</a:t>
            </a:r>
            <a:r>
              <a:rPr lang="ka-GE" dirty="0"/>
              <a:t>ებ</a:t>
            </a:r>
            <a:r>
              <a:rPr lang="en-US" dirty="0" err="1"/>
              <a:t>ის</a:t>
            </a:r>
            <a:r>
              <a:rPr lang="en-US" dirty="0"/>
              <a:t> </a:t>
            </a:r>
            <a:r>
              <a:rPr lang="en-US" dirty="0" err="1"/>
              <a:t>მქონე</a:t>
            </a:r>
            <a:r>
              <a:rPr lang="en-US" dirty="0"/>
              <a:t> </a:t>
            </a:r>
            <a:r>
              <a:rPr lang="en-US" dirty="0" err="1"/>
              <a:t>პირებ</a:t>
            </a:r>
            <a:r>
              <a:rPr lang="ka-GE" dirty="0"/>
              <a:t>ი (1000-დან 30001-მდე სოციალური ქულით);</a:t>
            </a:r>
            <a:endParaRPr lang="en-US" dirty="0"/>
          </a:p>
          <a:p>
            <a:pPr lvl="0"/>
            <a:r>
              <a:rPr lang="en-US" dirty="0" err="1"/>
              <a:t>ონკოლოგიურ</a:t>
            </a:r>
            <a:r>
              <a:rPr lang="ka-GE" dirty="0"/>
              <a:t>ი</a:t>
            </a:r>
            <a:r>
              <a:rPr lang="en-US" dirty="0"/>
              <a:t> </a:t>
            </a:r>
            <a:r>
              <a:rPr lang="en-US" dirty="0" err="1"/>
              <a:t>ავადმყოფებ</a:t>
            </a:r>
            <a:r>
              <a:rPr lang="ka-GE" dirty="0"/>
              <a:t>ი (1000-დან 30001-მდე სოციალური ქულით);</a:t>
            </a:r>
            <a:endParaRPr lang="en-US" dirty="0"/>
          </a:p>
          <a:p>
            <a:pPr lvl="0"/>
            <a:r>
              <a:rPr lang="en-US" dirty="0" err="1"/>
              <a:t>მრავალშვილიან</a:t>
            </a:r>
            <a:r>
              <a:rPr lang="ka-GE" dirty="0"/>
              <a:t>ი ოჯახები - </a:t>
            </a:r>
            <a:r>
              <a:rPr lang="en-US" dirty="0" smtClean="0"/>
              <a:t>3</a:t>
            </a:r>
            <a:r>
              <a:rPr lang="en-US" dirty="0"/>
              <a:t> </a:t>
            </a:r>
            <a:r>
              <a:rPr lang="ka-GE" dirty="0"/>
              <a:t>და მეტი </a:t>
            </a:r>
            <a:r>
              <a:rPr lang="en-US" dirty="0" smtClean="0"/>
              <a:t>18-</a:t>
            </a:r>
            <a:r>
              <a:rPr lang="ka-GE" dirty="0" smtClean="0"/>
              <a:t>მდე ბავშვი (1000-დან </a:t>
            </a:r>
            <a:r>
              <a:rPr lang="ka-GE" dirty="0"/>
              <a:t>30001-მდე სოციალური ქულით);</a:t>
            </a:r>
            <a:endParaRPr lang="en-US" dirty="0"/>
          </a:p>
          <a:p>
            <a:pPr lvl="0"/>
            <a:r>
              <a:rPr lang="ka-GE" dirty="0"/>
              <a:t>ომისა და სამხედრო ძალების ვეტერანები (1000-დან 30001-მდე სოციალური ქულით);</a:t>
            </a:r>
            <a:endParaRPr lang="en-US" dirty="0"/>
          </a:p>
          <a:p>
            <a:pPr lvl="0"/>
            <a:r>
              <a:rPr lang="ka-GE" dirty="0"/>
              <a:t>მაღალმთიან რეგიონებში მცხოვრები დევნილი ოჯახები;</a:t>
            </a:r>
            <a:endParaRPr lang="en-US" dirty="0"/>
          </a:p>
          <a:p>
            <a:pPr lvl="0"/>
            <a:r>
              <a:rPr lang="ka-GE" dirty="0"/>
              <a:t>მეორე მსოფლიო ომის მონაწილე ვეტერანები;</a:t>
            </a:r>
            <a:endParaRPr lang="en-US" dirty="0"/>
          </a:p>
          <a:p>
            <a:pPr lvl="0"/>
            <a:r>
              <a:rPr lang="ka-GE" dirty="0"/>
              <a:t> ხანდაზმული დევნილები (100-ზე მეტი ასაკის პირები).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266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Garamond</vt:lpstr>
      <vt:lpstr>Sylfaen</vt:lpstr>
      <vt:lpstr>Wingdings</vt:lpstr>
      <vt:lpstr>Organic</vt:lpstr>
      <vt:lpstr>დევნილთა და ეკომიგრანტთა მომსახურება ახალი კორონავირუსის (COVID-19) პანდემიის პირობებში</vt:lpstr>
      <vt:lpstr>მიმდინარე სერვისები:</vt:lpstr>
      <vt:lpstr>2020 წელს დევნილთა გრძელვადიანი საცხოვრებლით უზრუნველყოფის ღონისძიებების ფარგლებში, დაგეგმილია:</vt:lpstr>
      <vt:lpstr>PowerPoint Presentation</vt:lpstr>
      <vt:lpstr>მიმდინარეობს ყველაზე მოწყვლადი 2050 დევნილი ოჯახის საკვები პროდუქებით და პირველადი მოხმარების ნივთებით უზრუნველყოფა (სააგენტოს და UNHCR-ის ერთობლივი დაფინანსებით)   ოჯახების შერჩევა მოხდა შემდეგი კრიტერიუმებით: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Barkalaia</dc:creator>
  <cp:lastModifiedBy>Tamar Barkalaia</cp:lastModifiedBy>
  <cp:revision>9</cp:revision>
  <dcterms:created xsi:type="dcterms:W3CDTF">2020-05-09T14:39:24Z</dcterms:created>
  <dcterms:modified xsi:type="dcterms:W3CDTF">2020-05-09T15:30:48Z</dcterms:modified>
</cp:coreProperties>
</file>